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4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3004800" cy="975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15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37285" y="4388644"/>
            <a:ext cx="11719265" cy="470016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6584" y="1408853"/>
            <a:ext cx="11363203" cy="2140223"/>
          </a:xfrm>
          <a:effectLst/>
        </p:spPr>
        <p:txBody>
          <a:bodyPr anchor="b">
            <a:normAutofit/>
          </a:bodyPr>
          <a:lstStyle>
            <a:lvl1pPr>
              <a:defRPr sz="512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6584" y="3549076"/>
            <a:ext cx="11363203" cy="839568"/>
          </a:xfrm>
        </p:spPr>
        <p:txBody>
          <a:bodyPr anchor="t">
            <a:normAutofit/>
          </a:bodyPr>
          <a:lstStyle>
            <a:lvl1pPr marL="0" indent="0" algn="l">
              <a:buNone/>
              <a:defRPr sz="2276" cap="all">
                <a:solidFill>
                  <a:schemeClr val="accent2"/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CB4B4D-7CA3-9044-876B-883B54F8677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44311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37287" y="852943"/>
            <a:ext cx="11717272" cy="179033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74205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9428481" y="852942"/>
            <a:ext cx="2926079" cy="827299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481" y="961032"/>
            <a:ext cx="2137775" cy="737148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6585" y="961032"/>
            <a:ext cx="8422697" cy="7371482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593252" y="8470950"/>
            <a:ext cx="1347800" cy="519289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26585" y="8464797"/>
            <a:ext cx="8422697" cy="51928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CB4B4D-7CA3-9044-876B-883B54F8677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898025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005867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37287" y="852943"/>
            <a:ext cx="11717272" cy="179033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584" y="3168716"/>
            <a:ext cx="11363203" cy="516379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67088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643764" y="7313029"/>
            <a:ext cx="11717272" cy="179033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6587" y="4318681"/>
            <a:ext cx="11363201" cy="2140223"/>
          </a:xfrm>
        </p:spPr>
        <p:txBody>
          <a:bodyPr anchor="b">
            <a:normAutofit/>
          </a:bodyPr>
          <a:lstStyle>
            <a:lvl1pPr algn="l">
              <a:defRPr sz="512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6587" y="6458904"/>
            <a:ext cx="11363201" cy="854124"/>
          </a:xfrm>
        </p:spPr>
        <p:txBody>
          <a:bodyPr anchor="t">
            <a:normAutofit/>
          </a:bodyPr>
          <a:lstStyle>
            <a:lvl1pPr marL="0" indent="0" algn="l">
              <a:buNone/>
              <a:defRPr sz="2560" cap="all">
                <a:solidFill>
                  <a:schemeClr val="accent2"/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CB4B4D-7CA3-9044-876B-883B54F8677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417415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637287" y="852943"/>
            <a:ext cx="11717272" cy="179033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6585" y="3168715"/>
            <a:ext cx="5545994" cy="51670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32223" y="3168716"/>
            <a:ext cx="5557564" cy="51670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06391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637287" y="852943"/>
            <a:ext cx="11717272" cy="179033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22" y="3168715"/>
            <a:ext cx="5110756" cy="819573"/>
          </a:xfrm>
        </p:spPr>
        <p:txBody>
          <a:bodyPr anchor="b">
            <a:noAutofit/>
          </a:bodyPr>
          <a:lstStyle>
            <a:lvl1pPr marL="0" indent="0">
              <a:buNone/>
              <a:defRPr sz="3129" b="0">
                <a:solidFill>
                  <a:schemeClr val="accent2"/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6585" y="4161495"/>
            <a:ext cx="5545994" cy="4174221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67461" y="3168715"/>
            <a:ext cx="5122325" cy="819573"/>
          </a:xfrm>
        </p:spPr>
        <p:txBody>
          <a:bodyPr anchor="b">
            <a:noAutofit/>
          </a:bodyPr>
          <a:lstStyle>
            <a:lvl1pPr marL="0" indent="0">
              <a:buNone/>
              <a:defRPr sz="3129" b="0">
                <a:solidFill>
                  <a:schemeClr val="accent2"/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2223" y="4161495"/>
            <a:ext cx="5557564" cy="4174221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34310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637287" y="852943"/>
            <a:ext cx="11717272" cy="179033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86034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576662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643764" y="7313028"/>
            <a:ext cx="11717272" cy="181291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6812" y="7484154"/>
            <a:ext cx="5029867" cy="980642"/>
          </a:xfrm>
        </p:spPr>
        <p:txBody>
          <a:bodyPr anchor="ctr"/>
          <a:lstStyle>
            <a:lvl1pPr algn="l">
              <a:defRPr sz="2844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4879" y="855040"/>
            <a:ext cx="11719680" cy="5980160"/>
          </a:xfrm>
        </p:spPr>
        <p:txBody>
          <a:bodyPr anchor="ctr">
            <a:normAutofit/>
          </a:bodyPr>
          <a:lstStyle>
            <a:lvl1pPr>
              <a:defRPr sz="2844">
                <a:solidFill>
                  <a:schemeClr val="tx2"/>
                </a:solidFill>
              </a:defRPr>
            </a:lvl1pPr>
            <a:lvl2pPr>
              <a:defRPr sz="2560">
                <a:solidFill>
                  <a:schemeClr val="tx2"/>
                </a:solidFill>
              </a:defRPr>
            </a:lvl2pPr>
            <a:lvl3pPr>
              <a:defRPr sz="2276">
                <a:solidFill>
                  <a:schemeClr val="tx2"/>
                </a:solidFill>
              </a:defRPr>
            </a:lvl3pPr>
            <a:lvl4pPr>
              <a:defRPr sz="1991">
                <a:solidFill>
                  <a:schemeClr val="tx2"/>
                </a:solidFill>
              </a:defRPr>
            </a:lvl4pPr>
            <a:lvl5pPr>
              <a:defRPr sz="1991">
                <a:solidFill>
                  <a:schemeClr val="tx2"/>
                </a:solidFill>
              </a:defRPr>
            </a:lvl5pPr>
            <a:lvl6pPr>
              <a:defRPr sz="1991">
                <a:solidFill>
                  <a:schemeClr val="tx2"/>
                </a:solidFill>
              </a:defRPr>
            </a:lvl6pPr>
            <a:lvl7pPr>
              <a:defRPr sz="1991">
                <a:solidFill>
                  <a:schemeClr val="tx2"/>
                </a:solidFill>
              </a:defRPr>
            </a:lvl7pPr>
            <a:lvl8pPr>
              <a:defRPr sz="1991">
                <a:solidFill>
                  <a:schemeClr val="tx2"/>
                </a:solidFill>
              </a:defRPr>
            </a:lvl8pPr>
            <a:lvl9pPr>
              <a:defRPr sz="1991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3545" y="7484153"/>
            <a:ext cx="6066243" cy="980644"/>
          </a:xfrm>
        </p:spPr>
        <p:txBody>
          <a:bodyPr anchor="ctr">
            <a:normAutofit/>
          </a:bodyPr>
          <a:lstStyle>
            <a:lvl1pPr marL="0" indent="0" algn="r">
              <a:buNone/>
              <a:defRPr sz="1564">
                <a:solidFill>
                  <a:schemeClr val="bg1"/>
                </a:solidFill>
              </a:defRPr>
            </a:lvl1pPr>
            <a:lvl2pPr marL="650230" indent="0">
              <a:buNone/>
              <a:defRPr sz="1564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CB4B4D-7CA3-9044-876B-883B54F8677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7171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6584" y="6675042"/>
            <a:ext cx="11363203" cy="806027"/>
          </a:xfrm>
        </p:spPr>
        <p:txBody>
          <a:bodyPr anchor="b">
            <a:normAutofit/>
          </a:bodyPr>
          <a:lstStyle>
            <a:lvl1pPr algn="l">
              <a:defRPr sz="3413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37288" y="852942"/>
            <a:ext cx="11717271" cy="5059203"/>
          </a:xfrm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6584" y="7481069"/>
            <a:ext cx="11363203" cy="851443"/>
          </a:xfrm>
        </p:spPr>
        <p:txBody>
          <a:bodyPr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089358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6584" y="977741"/>
            <a:ext cx="11363203" cy="15407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6584" y="3168715"/>
            <a:ext cx="11363203" cy="51637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06599" y="8470950"/>
            <a:ext cx="3034453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6585" y="8464797"/>
            <a:ext cx="6927054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94010" y="8470950"/>
            <a:ext cx="1095777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accent2"/>
                </a:solidFill>
              </a:defRPr>
            </a:lvl1pPr>
          </a:lstStyle>
          <a:p>
            <a:fld id="{86CB4B4D-7CA3-9044-876B-883B54F8677D}" type="slidenum">
              <a:rPr lang="ru-KZ" smtClean="0"/>
              <a:t>‹#›</a:t>
            </a:fld>
            <a:endParaRPr lang="ru-KZ"/>
          </a:p>
        </p:txBody>
      </p:sp>
      <p:sp>
        <p:nvSpPr>
          <p:cNvPr id="9" name="Rectangle 8"/>
          <p:cNvSpPr/>
          <p:nvPr/>
        </p:nvSpPr>
        <p:spPr>
          <a:xfrm>
            <a:off x="637286" y="627662"/>
            <a:ext cx="3868315" cy="153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499201" y="627662"/>
            <a:ext cx="3855360" cy="1536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574721" y="627662"/>
            <a:ext cx="3855360" cy="153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0770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650230" rtl="0" eaLnBrk="1" latinLnBrk="0" hangingPunct="1">
        <a:spcBef>
          <a:spcPct val="0"/>
        </a:spcBef>
        <a:buNone/>
        <a:defRPr sz="3982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35193" indent="-435193" algn="l" defTabSz="650230" rtl="0" eaLnBrk="1" latinLnBrk="0" hangingPunct="1">
        <a:spcBef>
          <a:spcPct val="20000"/>
        </a:spcBef>
        <a:spcAft>
          <a:spcPts val="853"/>
        </a:spcAft>
        <a:buClr>
          <a:schemeClr val="accent2"/>
        </a:buClr>
        <a:buSzPct val="92000"/>
        <a:buFont typeface="Wingdings 2" charset="2"/>
        <a:buChar char=""/>
        <a:defRPr sz="2560" kern="1200">
          <a:solidFill>
            <a:schemeClr val="tx2"/>
          </a:solidFill>
          <a:latin typeface="+mn-lt"/>
          <a:ea typeface="+mn-ea"/>
          <a:cs typeface="+mn-cs"/>
        </a:defRPr>
      </a:lvl1pPr>
      <a:lvl2pPr marL="895986" indent="-435193" algn="l" defTabSz="650230" rtl="0" eaLnBrk="1" latinLnBrk="0" hangingPunct="1">
        <a:spcBef>
          <a:spcPct val="20000"/>
        </a:spcBef>
        <a:spcAft>
          <a:spcPts val="853"/>
        </a:spcAft>
        <a:buClr>
          <a:schemeClr val="accent2"/>
        </a:buClr>
        <a:buSzPct val="92000"/>
        <a:buFont typeface="Wingdings 2" charset="2"/>
        <a:buChar char=""/>
        <a:defRPr sz="2276" kern="1200">
          <a:solidFill>
            <a:schemeClr val="tx2"/>
          </a:solidFill>
          <a:latin typeface="+mn-lt"/>
          <a:ea typeface="+mn-ea"/>
          <a:cs typeface="+mn-cs"/>
        </a:defRPr>
      </a:lvl2pPr>
      <a:lvl3pPr marL="1279980" indent="-383994" algn="l" defTabSz="650230" rtl="0" eaLnBrk="1" latinLnBrk="0" hangingPunct="1">
        <a:spcBef>
          <a:spcPct val="20000"/>
        </a:spcBef>
        <a:spcAft>
          <a:spcPts val="853"/>
        </a:spcAft>
        <a:buClr>
          <a:schemeClr val="accent2"/>
        </a:buClr>
        <a:buSzPct val="92000"/>
        <a:buFont typeface="Wingdings 2" charset="2"/>
        <a:buChar char=""/>
        <a:defRPr sz="1991" kern="1200">
          <a:solidFill>
            <a:schemeClr val="tx2"/>
          </a:solidFill>
          <a:latin typeface="+mn-lt"/>
          <a:ea typeface="+mn-ea"/>
          <a:cs typeface="+mn-cs"/>
        </a:defRPr>
      </a:lvl3pPr>
      <a:lvl4pPr marL="1766372" indent="-332795" algn="l" defTabSz="650230" rtl="0" eaLnBrk="1" latinLnBrk="0" hangingPunct="1">
        <a:spcBef>
          <a:spcPct val="20000"/>
        </a:spcBef>
        <a:spcAft>
          <a:spcPts val="853"/>
        </a:spcAft>
        <a:buClr>
          <a:schemeClr val="accent2"/>
        </a:buClr>
        <a:buSzPct val="92000"/>
        <a:buFont typeface="Wingdings 2" charset="2"/>
        <a:buChar char=""/>
        <a:defRPr sz="1707" kern="1200">
          <a:solidFill>
            <a:schemeClr val="tx2"/>
          </a:solidFill>
          <a:latin typeface="+mn-lt"/>
          <a:ea typeface="+mn-ea"/>
          <a:cs typeface="+mn-cs"/>
        </a:defRPr>
      </a:lvl4pPr>
      <a:lvl5pPr marL="2278364" indent="-332795" algn="l" defTabSz="650230" rtl="0" eaLnBrk="1" latinLnBrk="0" hangingPunct="1">
        <a:spcBef>
          <a:spcPct val="20000"/>
        </a:spcBef>
        <a:spcAft>
          <a:spcPts val="853"/>
        </a:spcAft>
        <a:buClr>
          <a:schemeClr val="accent2"/>
        </a:buClr>
        <a:buSzPct val="92000"/>
        <a:buFont typeface="Wingdings 2" charset="2"/>
        <a:buChar char=""/>
        <a:defRPr sz="1707" kern="1200">
          <a:solidFill>
            <a:schemeClr val="tx2"/>
          </a:solidFill>
          <a:latin typeface="+mn-lt"/>
          <a:ea typeface="+mn-ea"/>
          <a:cs typeface="+mn-cs"/>
        </a:defRPr>
      </a:lvl5pPr>
      <a:lvl6pPr marL="2702180" indent="-325115" algn="l" defTabSz="650230" rtl="0" eaLnBrk="1" latinLnBrk="0" hangingPunct="1">
        <a:spcBef>
          <a:spcPct val="20000"/>
        </a:spcBef>
        <a:spcAft>
          <a:spcPts val="853"/>
        </a:spcAft>
        <a:buClr>
          <a:schemeClr val="accent2"/>
        </a:buClr>
        <a:buSzPct val="92000"/>
        <a:buFont typeface="Wingdings 2" charset="2"/>
        <a:buChar char=""/>
        <a:defRPr sz="1707" kern="1200">
          <a:solidFill>
            <a:schemeClr val="tx2"/>
          </a:solidFill>
          <a:latin typeface="+mn-lt"/>
          <a:ea typeface="+mn-ea"/>
          <a:cs typeface="+mn-cs"/>
        </a:defRPr>
      </a:lvl6pPr>
      <a:lvl7pPr marL="3128840" indent="-325115" algn="l" defTabSz="650230" rtl="0" eaLnBrk="1" latinLnBrk="0" hangingPunct="1">
        <a:spcBef>
          <a:spcPct val="20000"/>
        </a:spcBef>
        <a:spcAft>
          <a:spcPts val="853"/>
        </a:spcAft>
        <a:buClr>
          <a:schemeClr val="accent2"/>
        </a:buClr>
        <a:buSzPct val="92000"/>
        <a:buFont typeface="Wingdings 2" charset="2"/>
        <a:buChar char=""/>
        <a:defRPr sz="1707" kern="1200">
          <a:solidFill>
            <a:schemeClr val="tx2"/>
          </a:solidFill>
          <a:latin typeface="+mn-lt"/>
          <a:ea typeface="+mn-ea"/>
          <a:cs typeface="+mn-cs"/>
        </a:defRPr>
      </a:lvl7pPr>
      <a:lvl8pPr marL="3555500" indent="-325115" algn="l" defTabSz="650230" rtl="0" eaLnBrk="1" latinLnBrk="0" hangingPunct="1">
        <a:spcBef>
          <a:spcPct val="20000"/>
        </a:spcBef>
        <a:spcAft>
          <a:spcPts val="853"/>
        </a:spcAft>
        <a:buClr>
          <a:schemeClr val="accent2"/>
        </a:buClr>
        <a:buSzPct val="92000"/>
        <a:buFont typeface="Wingdings 2" charset="2"/>
        <a:buChar char=""/>
        <a:defRPr sz="1707" kern="1200">
          <a:solidFill>
            <a:schemeClr val="tx2"/>
          </a:solidFill>
          <a:latin typeface="+mn-lt"/>
          <a:ea typeface="+mn-ea"/>
          <a:cs typeface="+mn-cs"/>
        </a:defRPr>
      </a:lvl8pPr>
      <a:lvl9pPr marL="3982160" indent="-325115" algn="l" defTabSz="650230" rtl="0" eaLnBrk="1" latinLnBrk="0" hangingPunct="1">
        <a:spcBef>
          <a:spcPct val="20000"/>
        </a:spcBef>
        <a:spcAft>
          <a:spcPts val="853"/>
        </a:spcAft>
        <a:buClr>
          <a:schemeClr val="accent2"/>
        </a:buClr>
        <a:buSzPct val="92000"/>
        <a:buFont typeface="Wingdings 2" charset="2"/>
        <a:buChar char=""/>
        <a:defRPr sz="1707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  <a:r>
              <a:rPr lang="kk-KZ" dirty="0">
                <a:solidFill>
                  <a:srgbClr val="FF0000"/>
                </a:solidFill>
              </a:rPr>
              <a:t>Лекция 10 Изучение основ </a:t>
            </a:r>
            <a:r>
              <a:rPr dirty="0" err="1">
                <a:solidFill>
                  <a:srgbClr val="FF0000"/>
                </a:solidFill>
              </a:rPr>
              <a:t>Безопасност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dirty="0">
                <a:solidFill>
                  <a:srgbClr val="FF0000"/>
                </a:solidFill>
              </a:rPr>
              <a:t> ОС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Linux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20" name="Shape 120"/>
          <p:cNvSpPr>
            <a:spLocks noGrp="1"/>
          </p:cNvSpPr>
          <p:nvPr>
            <p:ph type="subTitle" idx="1"/>
          </p:nvPr>
        </p:nvSpPr>
        <p:spPr>
          <a:xfrm>
            <a:off x="1055184" y="6720900"/>
            <a:ext cx="11032041" cy="1008637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sz="2400" dirty="0">
                <a:solidFill>
                  <a:srgbClr val="00FFFF"/>
                </a:solidFill>
              </a:rPr>
              <a:t>PhD, </a:t>
            </a:r>
            <a:r>
              <a:rPr lang="kk-KZ" sz="2400" dirty="0">
                <a:solidFill>
                  <a:srgbClr val="00FFFF"/>
                </a:solidFill>
              </a:rPr>
              <a:t>кафедра информационные системы</a:t>
            </a:r>
            <a:br>
              <a:rPr lang="kk-KZ" sz="2400" dirty="0">
                <a:solidFill>
                  <a:srgbClr val="00FFFF"/>
                </a:solidFill>
              </a:rPr>
            </a:br>
            <a:r>
              <a:rPr lang="kk-KZ" sz="2400" dirty="0">
                <a:solidFill>
                  <a:srgbClr val="FFFF00"/>
                </a:solidFill>
              </a:rPr>
              <a:t>Карюкин В</a:t>
            </a:r>
            <a:r>
              <a:rPr lang="ru-RU" sz="2400" dirty="0">
                <a:solidFill>
                  <a:srgbClr val="FFFF00"/>
                </a:solidFill>
              </a:rPr>
              <a:t>.И.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Командная оболочка</a:t>
            </a:r>
          </a:p>
        </p:txBody>
      </p:sp>
      <p:sp>
        <p:nvSpPr>
          <p:cNvPr id="147" name="Shape 14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60045" indent="-360045" defTabSz="473201">
              <a:spcBef>
                <a:spcPts val="3400"/>
              </a:spcBef>
              <a:defRPr sz="2916"/>
            </a:pPr>
            <a:r>
              <a:t>команда может состоять из трёх частей: имени, опций и аргументов</a:t>
            </a:r>
          </a:p>
          <a:p>
            <a:pPr marL="360045" indent="-360045" defTabSz="473201">
              <a:spcBef>
                <a:spcPts val="3400"/>
              </a:spcBef>
              <a:defRPr sz="2916"/>
            </a:pPr>
            <a:r>
              <a:t>опции могут записываться в коротком и длинном виде, напр., -lia --all</a:t>
            </a:r>
          </a:p>
          <a:p>
            <a:pPr marL="360045" indent="-360045" defTabSz="473201">
              <a:spcBef>
                <a:spcPts val="3400"/>
              </a:spcBef>
              <a:defRPr sz="2916"/>
            </a:pPr>
            <a:r>
              <a:t>можно объявить псевдоним для любой команды, напр., alias lshome="ls -la ~»</a:t>
            </a:r>
          </a:p>
          <a:p>
            <a:pPr marL="360045" indent="-360045" defTabSz="473201">
              <a:spcBef>
                <a:spcPts val="3400"/>
              </a:spcBef>
              <a:defRPr sz="2916"/>
            </a:pPr>
            <a:r>
              <a:t>можно запустить команду в фоновом режиме, завершив её символом &amp; (после пробела)</a:t>
            </a:r>
          </a:p>
          <a:p>
            <a:pPr marL="360045" indent="-360045" defTabSz="473201">
              <a:spcBef>
                <a:spcPts val="3400"/>
              </a:spcBef>
              <a:defRPr sz="2916"/>
            </a:pPr>
            <a:r>
              <a:t>узнать запущенные фоновые процессы можно при помощи команды jobs, а вернуть на передний план – командой fg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" grpId="1" build="p" bldLvl="5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Командная оболочка</a:t>
            </a:r>
          </a:p>
        </p:txBody>
      </p:sp>
      <p:sp>
        <p:nvSpPr>
          <p:cNvPr id="150" name="Shape 15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в одной строке можно ввести несколько команд, напр., clear; pwd; date</a:t>
            </a:r>
          </a:p>
          <a:p>
            <a:r>
              <a:t>&amp;&amp; в качестве разделителя требует успешного выполнения предыдущей команды</a:t>
            </a:r>
          </a:p>
          <a:p>
            <a:r>
              <a:t>|| используется, если команду команду надо выполнить при ошибке в предыдущей, напр.,</a:t>
            </a:r>
            <a:br/>
            <a:r>
              <a:t>ls -l /root || ls -l /home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" grpId="1" build="p" bldLvl="5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Командная оболочка</a:t>
            </a:r>
          </a:p>
        </p:txBody>
      </p:sp>
      <p:sp>
        <p:nvSpPr>
          <p:cNvPr id="153" name="Shape 15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с помощью клавиш «вверх» и «вниз» можно перемещаться по истории команд</a:t>
            </a:r>
          </a:p>
          <a:p>
            <a:r>
              <a:t>команда history покажет последние введённые команды, данные записываются в конце сеанса в ~/.bash_history</a:t>
            </a:r>
          </a:p>
          <a:p>
            <a:r>
              <a:t>ln -s /dev/null ~/.bash_history</a:t>
            </a:r>
          </a:p>
          <a:p>
            <a:r>
              <a:t>export HISTSIZE=0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" grpId="1" build="p" bldLvl="5" animBg="1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Завершение процессов</a:t>
            </a:r>
          </a:p>
        </p:txBody>
      </p:sp>
      <p:sp>
        <p:nvSpPr>
          <p:cNvPr id="156" name="Shape 15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exit – завершить сеанс работы в оболочке</a:t>
            </a:r>
          </a:p>
          <a:p>
            <a:r>
              <a:t>для завершения работы системы требуются полномочия суперпользователя</a:t>
            </a:r>
          </a:p>
          <a:p>
            <a:r>
              <a:t>команды: shutdown, poweroff или halt</a:t>
            </a:r>
          </a:p>
          <a:p>
            <a:r>
              <a:t>завершение работы может быть длительным, например, из-за работы с жёстким диском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" grpId="1" build="p" bldLvl="5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490727">
              <a:defRPr sz="6719"/>
            </a:lvl1pPr>
          </a:lstStyle>
          <a:p>
            <a:r>
              <a:t>Межпроцессное взаимодействие</a:t>
            </a:r>
          </a:p>
        </p:txBody>
      </p:sp>
      <p:sp>
        <p:nvSpPr>
          <p:cNvPr id="159" name="Shape 15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417830" indent="-417830" defTabSz="549148">
              <a:spcBef>
                <a:spcPts val="3900"/>
              </a:spcBef>
              <a:defRPr sz="3384"/>
            </a:pPr>
            <a:r>
              <a:t>сигнал сообщает процессу о наступлении события</a:t>
            </a:r>
          </a:p>
          <a:p>
            <a:pPr marL="417830" indent="-417830" defTabSz="549148">
              <a:spcBef>
                <a:spcPts val="3900"/>
              </a:spcBef>
              <a:defRPr sz="3384"/>
            </a:pPr>
            <a:r>
              <a:t>для отправки сигнала используется kill</a:t>
            </a:r>
          </a:p>
          <a:p>
            <a:pPr marL="417830" indent="-417830" defTabSz="549148">
              <a:spcBef>
                <a:spcPts val="3900"/>
              </a:spcBef>
              <a:defRPr sz="3384"/>
            </a:pPr>
            <a:r>
              <a:t>процессы сами решают, как им обрабатывать сигналы</a:t>
            </a:r>
          </a:p>
          <a:p>
            <a:pPr marL="417830" indent="-417830" defTabSz="549148">
              <a:spcBef>
                <a:spcPts val="3900"/>
              </a:spcBef>
              <a:defRPr sz="3384"/>
            </a:pPr>
            <a:r>
              <a:t>кроме сигнала KILL – принудительного завершения, что реализует планировщик задач</a:t>
            </a:r>
          </a:p>
          <a:p>
            <a:pPr marL="417830" indent="-417830" defTabSz="549148">
              <a:spcBef>
                <a:spcPts val="3900"/>
              </a:spcBef>
              <a:defRPr sz="3384"/>
            </a:pPr>
            <a:r>
              <a:t>пользователь может послать сигнал, только процессам, которые запустил сам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1" build="p" bldLvl="5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543305">
              <a:defRPr sz="7440"/>
            </a:lvl1pPr>
          </a:lstStyle>
          <a:p>
            <a:r>
              <a:t>Перенаправление потока</a:t>
            </a:r>
          </a:p>
        </p:txBody>
      </p:sp>
      <p:sp>
        <p:nvSpPr>
          <p:cNvPr id="162" name="Shape 16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404495" indent="-404495" defTabSz="531622">
              <a:spcBef>
                <a:spcPts val="3800"/>
              </a:spcBef>
              <a:defRPr sz="3276"/>
            </a:pPr>
            <a:r>
              <a:t>все программы запускаются с тремя открытыми файлами: стандартным вводом, стандартным выводом и стандартным выводом сообщений об ошибках</a:t>
            </a:r>
          </a:p>
          <a:p>
            <a:pPr marL="404495" indent="-404495" defTabSz="531622">
              <a:spcBef>
                <a:spcPts val="3800"/>
              </a:spcBef>
              <a:defRPr sz="3276"/>
            </a:pPr>
            <a:r>
              <a:t>оболочка позволяет перенаправлять в другой файл ввод символом «&lt;» и вывод символом «&gt;»</a:t>
            </a:r>
          </a:p>
          <a:p>
            <a:pPr marL="404495" indent="-404495" defTabSz="531622">
              <a:spcBef>
                <a:spcPts val="3800"/>
              </a:spcBef>
              <a:defRPr sz="3276"/>
            </a:pPr>
            <a:r>
              <a:t>ls -la /home/user1 &gt; /root/user1.ls</a:t>
            </a:r>
          </a:p>
          <a:p>
            <a:pPr marL="404495" indent="-404495" defTabSz="531622">
              <a:spcBef>
                <a:spcPts val="3800"/>
              </a:spcBef>
              <a:defRPr sz="3276"/>
            </a:pPr>
            <a:r>
              <a:t>echo "Содержимое /home/user1" &gt;&gt; /root/user1.ls</a:t>
            </a:r>
          </a:p>
          <a:p>
            <a:pPr marL="404495" indent="-404495" defTabSz="531622">
              <a:spcBef>
                <a:spcPts val="3800"/>
              </a:spcBef>
              <a:defRPr sz="3276"/>
            </a:pPr>
            <a:r>
              <a:t>cat /root/user1.ls &gt; /dev/lp0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1" build="p" bldLvl="5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Каналы</a:t>
            </a:r>
          </a:p>
        </p:txBody>
      </p:sp>
      <p:sp>
        <p:nvSpPr>
          <p:cNvPr id="165" name="Shape 16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386715" indent="-386715" defTabSz="508254">
              <a:spcBef>
                <a:spcPts val="3600"/>
              </a:spcBef>
              <a:defRPr sz="3132"/>
            </a:pPr>
            <a:r>
              <a:t>канал – средство межпроцессного взаимодействия, ограниченный буфер памяти, в который один процесс может писать, а другой – читать</a:t>
            </a:r>
          </a:p>
          <a:p>
            <a:pPr marL="386715" indent="-386715" defTabSz="508254">
              <a:spcBef>
                <a:spcPts val="3600"/>
              </a:spcBef>
              <a:defRPr sz="3132"/>
            </a:pPr>
            <a:r>
              <a:t>неименованный канал обозначается символом «|» и часто называется конвейером:</a:t>
            </a:r>
            <a:br/>
            <a:r>
              <a:t>ls -la /bin | less</a:t>
            </a:r>
            <a:br/>
            <a:r>
              <a:t>dd if=/dev/hdc | grep "Linux"</a:t>
            </a:r>
          </a:p>
          <a:p>
            <a:pPr marL="386715" indent="-386715" defTabSz="508254">
              <a:spcBef>
                <a:spcPts val="3600"/>
              </a:spcBef>
              <a:defRPr sz="3132"/>
            </a:pPr>
            <a:r>
              <a:t>процесс приостанавливается, если буфер полон или пуст</a:t>
            </a:r>
          </a:p>
          <a:p>
            <a:pPr marL="386715" indent="-386715" defTabSz="508254">
              <a:spcBef>
                <a:spcPts val="3600"/>
              </a:spcBef>
              <a:defRPr sz="3132"/>
            </a:pPr>
            <a:r>
              <a:t>утилиты ps и top отображают каждый процесс, участвующий в конвейере, отдельной строкой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1" build="p" bldLvl="5" animBg="1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Терминальный режим</a:t>
            </a:r>
          </a:p>
        </p:txBody>
      </p:sp>
      <p:sp>
        <p:nvSpPr>
          <p:cNvPr id="168" name="Shape 16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408940" indent="-408940" defTabSz="537463">
              <a:spcBef>
                <a:spcPts val="3800"/>
              </a:spcBef>
              <a:defRPr sz="3312"/>
            </a:pPr>
            <a:r>
              <a:t>терминалы появились в 70-х годах XX века</a:t>
            </a:r>
          </a:p>
          <a:p>
            <a:pPr marL="408940" indent="-408940" defTabSz="537463">
              <a:spcBef>
                <a:spcPts val="3800"/>
              </a:spcBef>
              <a:defRPr sz="3312"/>
            </a:pPr>
            <a:r>
              <a:t>предназначались для обмена текстовой информацией</a:t>
            </a:r>
          </a:p>
          <a:p>
            <a:pPr marL="408940" indent="-408940" defTabSz="537463">
              <a:spcBef>
                <a:spcPts val="3800"/>
              </a:spcBef>
              <a:defRPr sz="3312"/>
            </a:pPr>
            <a:r>
              <a:t>терминальный режим предоставляет необходимый минимум для управления системой пользователем, в том числе и удалённо, напр., по telnet и ssh</a:t>
            </a:r>
          </a:p>
          <a:p>
            <a:pPr marL="408940" indent="-408940" defTabSz="537463">
              <a:spcBef>
                <a:spcPts val="3800"/>
              </a:spcBef>
              <a:defRPr sz="3312"/>
            </a:pPr>
            <a:r>
              <a:t>обозначаются ttyN и vcN и определяются в /etc/inittab</a:t>
            </a:r>
          </a:p>
          <a:p>
            <a:pPr marL="408940" indent="-408940" defTabSz="537463">
              <a:spcBef>
                <a:spcPts val="3800"/>
              </a:spcBef>
              <a:defRPr sz="3312"/>
            </a:pPr>
            <a:r>
              <a:t>локально переключаются по Ctrl+Alt+FN, выход в графический режим по Ctrl+Alt+F7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1" build="p" bldLvl="5" animBg="1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Терминальный режим</a:t>
            </a:r>
          </a:p>
        </p:txBody>
      </p:sp>
      <p:sp>
        <p:nvSpPr>
          <p:cNvPr id="171" name="Shape 17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91159" indent="-391159" defTabSz="514095">
              <a:spcBef>
                <a:spcPts val="3600"/>
              </a:spcBef>
              <a:defRPr sz="3168"/>
            </a:pPr>
            <a:r>
              <a:t>регистрацию суперпользователя можно ограничить при помощи /etc/securetty</a:t>
            </a:r>
          </a:p>
          <a:p>
            <a:pPr marL="391159" indent="-391159" defTabSz="514095">
              <a:spcBef>
                <a:spcPts val="3600"/>
              </a:spcBef>
              <a:defRPr sz="3168"/>
            </a:pPr>
            <a:r>
              <a:t>Ctrl+C посылает сигнал завершения процессу</a:t>
            </a:r>
          </a:p>
          <a:p>
            <a:pPr marL="391159" indent="-391159" defTabSz="514095">
              <a:spcBef>
                <a:spcPts val="3600"/>
              </a:spcBef>
              <a:defRPr sz="3168"/>
            </a:pPr>
            <a:r>
              <a:t>можно ограничить время простоя переменной TMOUT</a:t>
            </a:r>
          </a:p>
          <a:p>
            <a:pPr marL="391159" indent="-391159" defTabSz="514095">
              <a:spcBef>
                <a:spcPts val="3600"/>
              </a:spcBef>
              <a:defRPr sz="3168"/>
            </a:pPr>
            <a:r>
              <a:t>можно отправить сигнал STOP терминалу, чтобы прекратить активность в нём, сигнал CONT восстанавливает его работу</a:t>
            </a:r>
          </a:p>
          <a:p>
            <a:pPr marL="391159" indent="-391159" defTabSz="514095">
              <a:spcBef>
                <a:spcPts val="3600"/>
              </a:spcBef>
              <a:defRPr sz="3168"/>
            </a:pPr>
            <a:r>
              <a:t>права на консоль по умолчанию – rw--w----, менять их нельзя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" grpId="1" build="p" bldLvl="5" animBg="1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Терминальный режим</a:t>
            </a:r>
          </a:p>
        </p:txBody>
      </p:sp>
      <p:sp>
        <p:nvSpPr>
          <p:cNvPr id="174" name="Shape 17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запретить запись сообщений в свою консоль членам группы tty можно командой mesg n, а разрешить – mesg y</a:t>
            </a:r>
          </a:p>
          <a:p>
            <a:r>
              <a:t>писать сообщения можно командами write и wall</a:t>
            </a:r>
          </a:p>
          <a:p>
            <a:r>
              <a:t>узнать кто работает в консолях можно командами w и who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" grpId="1" build="p" bldLvl="5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Доступность ресурсов</a:t>
            </a:r>
          </a:p>
        </p:txBody>
      </p:sp>
      <p:sp>
        <p:nvSpPr>
          <p:cNvPr id="123" name="Shape 12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408940" indent="-408940" defTabSz="537463">
              <a:spcBef>
                <a:spcPts val="3800"/>
              </a:spcBef>
              <a:defRPr sz="3312"/>
            </a:pPr>
            <a:r>
              <a:t>командой ulimit -a можно отобразить системные ограничения по процессорному времени, виртуальной памяти, размеру создаваемых файлов и др.</a:t>
            </a:r>
          </a:p>
          <a:p>
            <a:pPr marL="408940" indent="-408940" defTabSz="537463">
              <a:spcBef>
                <a:spcPts val="3800"/>
              </a:spcBef>
              <a:defRPr sz="3312"/>
            </a:pPr>
            <a:r>
              <a:t>аналогичная информация доступна в виртуальных файлах limits, в подкаталогах /proc</a:t>
            </a:r>
          </a:p>
          <a:p>
            <a:pPr marL="408940" indent="-408940" defTabSz="537463">
              <a:spcBef>
                <a:spcPts val="3800"/>
              </a:spcBef>
              <a:defRPr sz="3312"/>
            </a:pPr>
            <a:r>
              <a:t>жёсткие ограничения задаются для всех пользователей</a:t>
            </a:r>
          </a:p>
          <a:p>
            <a:pPr marL="408940" indent="-408940" defTabSz="537463">
              <a:spcBef>
                <a:spcPts val="3800"/>
              </a:spcBef>
              <a:defRPr sz="3312"/>
            </a:pPr>
            <a:r>
              <a:t>мягкие ограничения пользователь может задать для своих процессов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1" build="p" bldLvl="5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Атаки на доступность</a:t>
            </a:r>
          </a:p>
        </p:txBody>
      </p:sp>
      <p:sp>
        <p:nvSpPr>
          <p:cNvPr id="126" name="Shape 12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cat /dev/zero &gt; /tmp/abcd</a:t>
            </a:r>
          </a:p>
          <a:p>
            <a:r>
              <a:t>while 1; mkdir 1; cd 1; touch 2; end</a:t>
            </a:r>
          </a:p>
          <a:p>
            <a:r>
              <a:t>yes 12345 &gt; /dev/null &amp;</a:t>
            </a:r>
          </a:p>
          <a:p>
            <a:r>
              <a:t>порождение процессов в цикле мешает ps -ef</a:t>
            </a:r>
          </a:p>
          <a:p>
            <a:r>
              <a:t>ulimit позволяет задать разумные ограничения</a:t>
            </a:r>
          </a:p>
          <a:p>
            <a:r>
              <a:t>жёсткие ограничения задаются в /etc/profile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1" build="p" bldLvl="5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Службы по умолчанию</a:t>
            </a:r>
          </a:p>
        </p:txBody>
      </p:sp>
      <p:sp>
        <p:nvSpPr>
          <p:cNvPr id="129" name="Shape 12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indent="0" defTabSz="514095">
              <a:spcBef>
                <a:spcPts val="3600"/>
              </a:spcBef>
              <a:buSzTx/>
              <a:buNone/>
              <a:defRPr sz="3168"/>
            </a:pPr>
            <a:r>
              <a:t>расходуют процессоров время, занимают оперативную память, содержат уязвимости</a:t>
            </a:r>
          </a:p>
          <a:p>
            <a:pPr marL="391159" indent="-391159" defTabSz="514095">
              <a:spcBef>
                <a:spcPts val="3600"/>
              </a:spcBef>
              <a:defRPr sz="3168"/>
            </a:pPr>
            <a:r>
              <a:t>portmap, rpc.mountd, rpc.nfsd – сетевая файловая система NFS</a:t>
            </a:r>
          </a:p>
          <a:p>
            <a:pPr marL="391159" indent="-391159" defTabSz="514095">
              <a:spcBef>
                <a:spcPts val="3600"/>
              </a:spcBef>
              <a:defRPr sz="3168"/>
            </a:pPr>
            <a:r>
              <a:t>nmbd, smbd – сетевые службы Windows</a:t>
            </a:r>
          </a:p>
          <a:p>
            <a:pPr marL="391159" indent="-391159" defTabSz="514095">
              <a:spcBef>
                <a:spcPts val="3600"/>
              </a:spcBef>
              <a:defRPr sz="3168"/>
            </a:pPr>
            <a:r>
              <a:t>named – служба доменных имён</a:t>
            </a:r>
          </a:p>
          <a:p>
            <a:pPr marL="391159" indent="-391159" defTabSz="514095">
              <a:spcBef>
                <a:spcPts val="3600"/>
              </a:spcBef>
              <a:defRPr sz="3168"/>
            </a:pPr>
            <a:r>
              <a:t>telnet, rlogin, rexec – сетевое управление системой</a:t>
            </a:r>
          </a:p>
          <a:p>
            <a:pPr marL="0" indent="0" defTabSz="514095">
              <a:spcBef>
                <a:spcPts val="3600"/>
              </a:spcBef>
              <a:buSzTx/>
              <a:buNone/>
              <a:defRPr sz="3168"/>
            </a:pPr>
            <a:r>
              <a:t>&lt;service&gt; stop – отключение неиспользуемой службы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1" build="p" bldLvl="5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выполнения</a:t>
            </a:r>
          </a:p>
        </p:txBody>
      </p:sp>
      <p:sp>
        <p:nvSpPr>
          <p:cNvPr id="132" name="Shape 13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64489" indent="-364489" defTabSz="479044">
              <a:spcBef>
                <a:spcPts val="3400"/>
              </a:spcBef>
              <a:defRPr sz="2952"/>
            </a:pPr>
            <a:r>
              <a:t>режим функционирования ОС с инициализацией в стиле Unix</a:t>
            </a:r>
          </a:p>
          <a:p>
            <a:pPr marL="364489" indent="-364489" defTabSz="479044">
              <a:spcBef>
                <a:spcPts val="3400"/>
              </a:spcBef>
              <a:defRPr sz="2952"/>
            </a:pPr>
            <a:r>
              <a:t>система в определённый момент находится на одном из уровней</a:t>
            </a:r>
          </a:p>
          <a:p>
            <a:pPr marL="364489" indent="-364489" defTabSz="479044">
              <a:spcBef>
                <a:spcPts val="3400"/>
              </a:spcBef>
              <a:defRPr sz="2952"/>
            </a:pPr>
            <a:r>
              <a:t>суперпользователь может перевести ОС на другой уровень командой init N и узнать уровень командой runlevel</a:t>
            </a:r>
          </a:p>
          <a:p>
            <a:pPr marL="647982" lvl="1" indent="-283492" defTabSz="479044">
              <a:spcBef>
                <a:spcPts val="2600"/>
              </a:spcBef>
              <a:defRPr sz="2296"/>
            </a:pPr>
            <a:r>
              <a:t>уровень 0 – остановка системы</a:t>
            </a:r>
          </a:p>
          <a:p>
            <a:pPr marL="647982" lvl="1" indent="-283492" defTabSz="479044">
              <a:spcBef>
                <a:spcPts val="2600"/>
              </a:spcBef>
              <a:defRPr sz="2296"/>
            </a:pPr>
            <a:r>
              <a:t>уровень 1 – однопользовательский режим</a:t>
            </a:r>
          </a:p>
          <a:p>
            <a:pPr marL="647982" lvl="1" indent="-283492" defTabSz="479044">
              <a:spcBef>
                <a:spcPts val="2600"/>
              </a:spcBef>
              <a:defRPr sz="2296"/>
            </a:pPr>
            <a:r>
              <a:t>уровни 2-3 – обычное функционирование</a:t>
            </a:r>
          </a:p>
          <a:p>
            <a:pPr marL="647982" lvl="1" indent="-283492" defTabSz="479044">
              <a:spcBef>
                <a:spcPts val="2600"/>
              </a:spcBef>
              <a:defRPr sz="2296"/>
            </a:pPr>
            <a:r>
              <a:t>уровень 6 – перезагрузка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1" build="p" bldLvl="5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Запуск по расписанию</a:t>
            </a:r>
          </a:p>
        </p:txBody>
      </p:sp>
      <p:sp>
        <p:nvSpPr>
          <p:cNvPr id="135" name="Shape 13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периодический запуск задач обеспечивается службой cron</a:t>
            </a:r>
          </a:p>
          <a:p>
            <a:r>
              <a:t>cron запускается во время загрузки и остаётся активным до выключения</a:t>
            </a:r>
          </a:p>
          <a:p>
            <a:r>
              <a:t>ежеминутно читает файлы заданий и выполняет строки оттуда</a:t>
            </a:r>
          </a:p>
          <a:p>
            <a:r>
              <a:t>для формирования заданий используется crontab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1" build="p" bldLvl="5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Запуск по расписанию</a:t>
            </a:r>
          </a:p>
        </p:txBody>
      </p:sp>
      <p:sp>
        <p:nvSpPr>
          <p:cNvPr id="138" name="Shape 13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73379" indent="-373379" defTabSz="490727">
              <a:spcBef>
                <a:spcPts val="3500"/>
              </a:spcBef>
              <a:defRPr sz="3024"/>
            </a:pPr>
            <a:r>
              <a:t>файлы заданий хранятся в /var/spool/cron/tabs</a:t>
            </a:r>
          </a:p>
          <a:p>
            <a:pPr marL="373379" indent="-373379" defTabSz="490727">
              <a:spcBef>
                <a:spcPts val="3500"/>
              </a:spcBef>
              <a:defRPr sz="3024"/>
            </a:pPr>
            <a:r>
              <a:t>имя файла совпадает с именем пользователя, по нему же создаётся процесс оболочки</a:t>
            </a:r>
          </a:p>
          <a:p>
            <a:pPr marL="373379" indent="-373379" defTabSz="490727">
              <a:spcBef>
                <a:spcPts val="3500"/>
              </a:spcBef>
              <a:defRPr sz="3024"/>
            </a:pPr>
            <a:r>
              <a:t>невыполненные в срок задания игнорируются</a:t>
            </a:r>
          </a:p>
          <a:p>
            <a:pPr marL="373379" indent="-373379" defTabSz="490727">
              <a:spcBef>
                <a:spcPts val="3500"/>
              </a:spcBef>
              <a:defRPr sz="3024"/>
            </a:pPr>
            <a:r>
              <a:t>в /etc/cron.deny перечислены пользователи, которым запрещено использование cron</a:t>
            </a:r>
          </a:p>
          <a:p>
            <a:pPr marL="373379" indent="-373379" defTabSz="490727">
              <a:spcBef>
                <a:spcPts val="3500"/>
              </a:spcBef>
              <a:defRPr sz="3024"/>
            </a:pPr>
            <a:r>
              <a:t>обычно там находятся имена псевдопользователей</a:t>
            </a:r>
          </a:p>
          <a:p>
            <a:pPr marL="373379" indent="-373379" defTabSz="490727">
              <a:spcBef>
                <a:spcPts val="3500"/>
              </a:spcBef>
              <a:defRPr sz="3024"/>
            </a:pPr>
            <a:r>
              <a:t>можно создать cron.allow, имеющий приоритет перед .deny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1" build="p" bldLvl="5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Запуск по расписанию</a:t>
            </a:r>
          </a:p>
        </p:txBody>
      </p:sp>
      <p:sp>
        <p:nvSpPr>
          <p:cNvPr id="141" name="Shape 14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однократное выполнение задач обеспечивается диспетчером очередей задач at</a:t>
            </a:r>
          </a:p>
          <a:p>
            <a:r>
              <a:t>при выполнении команды at в каталоге /var/spool/atjobs создаётся файл</a:t>
            </a:r>
          </a:p>
          <a:p>
            <a:r>
              <a:t>в /etc можно создать файлы at.allow и at.deny</a:t>
            </a:r>
          </a:p>
          <a:p>
            <a:r>
              <a:t>ещё один способ создания периодических процессов: watch -n 60 ps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" grpId="1" build="p" bldLvl="5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Командная оболочка</a:t>
            </a:r>
          </a:p>
        </p:txBody>
      </p:sp>
      <p:sp>
        <p:nvSpPr>
          <p:cNvPr id="144" name="Shape 1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500"/>
          </a:bodyPr>
          <a:lstStyle/>
          <a:p>
            <a:pPr marL="360045" indent="-360045" defTabSz="473201">
              <a:spcBef>
                <a:spcPts val="3400"/>
              </a:spcBef>
              <a:defRPr sz="2916"/>
            </a:pPr>
            <a:r>
              <a:t>существует ряд интерпретаторов командной строки, напр., bash, tcsh</a:t>
            </a:r>
          </a:p>
          <a:p>
            <a:pPr marL="360045" indent="-360045" defTabSz="473201">
              <a:spcBef>
                <a:spcPts val="3400"/>
              </a:spcBef>
              <a:defRPr sz="2916"/>
            </a:pPr>
            <a:r>
              <a:t>небольшое число команд реализовано в самой оболочке, они называются внутренними, напр., fg, alias, limits, history, echo, jobs</a:t>
            </a:r>
          </a:p>
          <a:p>
            <a:pPr marL="360045" indent="-360045" defTabSz="473201">
              <a:spcBef>
                <a:spcPts val="3400"/>
              </a:spcBef>
              <a:defRPr sz="2916"/>
            </a:pPr>
            <a:r>
              <a:t>остальные команды означают запуск процесса из исполняемого файла</a:t>
            </a:r>
          </a:p>
          <a:p>
            <a:pPr marL="360045" indent="-360045" defTabSz="473201">
              <a:spcBef>
                <a:spcPts val="3400"/>
              </a:spcBef>
              <a:defRPr sz="2916"/>
            </a:pPr>
            <a:r>
              <a:t>обычно хранящегося в одном из специальных каталогов, напр., /bin, /sbin, /usr/bin, /usr/local/bin</a:t>
            </a:r>
          </a:p>
          <a:p>
            <a:pPr marL="360045" indent="-360045" defTabSz="473201">
              <a:spcBef>
                <a:spcPts val="3400"/>
              </a:spcBef>
              <a:defRPr sz="2916"/>
            </a:pPr>
            <a:r>
              <a:t>переменная PATH позволяет найти эти файлы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1" build="p" bldLvl="5" animBg="1" advAuto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Дивиденд">
  <a:themeElements>
    <a:clrScheme name="Дивиденд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Дивиденд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0</TotalTime>
  <Words>1023</Words>
  <Application>Microsoft Office PowerPoint</Application>
  <PresentationFormat>Произвольный</PresentationFormat>
  <Paragraphs>105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Corbel</vt:lpstr>
      <vt:lpstr>Gill Sans MT</vt:lpstr>
      <vt:lpstr>Helvetica Neue</vt:lpstr>
      <vt:lpstr>Wingdings 2</vt:lpstr>
      <vt:lpstr>Дивиденд</vt:lpstr>
      <vt:lpstr>Лекция 10 Изучение основ Безопасности ОС Linux</vt:lpstr>
      <vt:lpstr>Доступность ресурсов</vt:lpstr>
      <vt:lpstr>Атаки на доступность</vt:lpstr>
      <vt:lpstr>Службы по умолчанию</vt:lpstr>
      <vt:lpstr>Уровень выполнения</vt:lpstr>
      <vt:lpstr>Запуск по расписанию</vt:lpstr>
      <vt:lpstr>Запуск по расписанию</vt:lpstr>
      <vt:lpstr>Запуск по расписанию</vt:lpstr>
      <vt:lpstr>Командная оболочка</vt:lpstr>
      <vt:lpstr>Командная оболочка</vt:lpstr>
      <vt:lpstr>Командная оболочка</vt:lpstr>
      <vt:lpstr>Командная оболочка</vt:lpstr>
      <vt:lpstr>Завершение процессов</vt:lpstr>
      <vt:lpstr>Межпроцессное взаимодействие</vt:lpstr>
      <vt:lpstr>Перенаправление потока</vt:lpstr>
      <vt:lpstr>Каналы</vt:lpstr>
      <vt:lpstr>Терминальный режим</vt:lpstr>
      <vt:lpstr>Терминальный режим</vt:lpstr>
      <vt:lpstr>Терминальный режим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Безопасность ОС</dc:title>
  <cp:lastModifiedBy>Владислав Карюкин</cp:lastModifiedBy>
  <cp:revision>2</cp:revision>
  <dcterms:modified xsi:type="dcterms:W3CDTF">2024-11-01T03:57:45Z</dcterms:modified>
</cp:coreProperties>
</file>